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4"/>
    <p:restoredTop sz="94715"/>
  </p:normalViewPr>
  <p:slideViewPr>
    <p:cSldViewPr snapToGrid="0" snapToObjects="1">
      <p:cViewPr varScale="1">
        <p:scale>
          <a:sx n="94" d="100"/>
          <a:sy n="94" d="100"/>
        </p:scale>
        <p:origin x="8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775D5-601E-894C-80B6-3A47BB32CB64}" type="datetimeFigureOut">
              <a:rPr lang="en-US" smtClean="0"/>
              <a:t>10/6/21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6C1356-3652-824D-9FE7-2FE4D80EC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58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10/6/21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436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Mental Accounting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Professor Ravi Kiran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49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933" y="29028"/>
            <a:ext cx="10857803" cy="600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82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712" y="-203200"/>
            <a:ext cx="7244973" cy="655273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316685" y="709750"/>
            <a:ext cx="342537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4D5156"/>
                </a:solidFill>
                <a:latin typeface="arial" charset="0"/>
              </a:rPr>
              <a:t>In economics, </a:t>
            </a:r>
            <a:r>
              <a:rPr lang="en-US" sz="2400" dirty="0" err="1">
                <a:solidFill>
                  <a:srgbClr val="4D5156"/>
                </a:solidFill>
                <a:latin typeface="arial" charset="0"/>
              </a:rPr>
              <a:t>fungibility</a:t>
            </a:r>
            <a:r>
              <a:rPr lang="en-US" sz="2400" dirty="0">
                <a:solidFill>
                  <a:srgbClr val="4D5156"/>
                </a:solidFill>
                <a:latin typeface="arial" charset="0"/>
              </a:rPr>
              <a:t> is the </a:t>
            </a:r>
            <a:r>
              <a:rPr lang="en-US" sz="2400" b="1" dirty="0" smtClean="0">
                <a:solidFill>
                  <a:srgbClr val="4D5156"/>
                </a:solidFill>
                <a:latin typeface="arial" charset="0"/>
              </a:rPr>
              <a:t>property</a:t>
            </a:r>
            <a:r>
              <a:rPr lang="en-US" sz="2400" dirty="0" smtClean="0">
                <a:solidFill>
                  <a:srgbClr val="4D5156"/>
                </a:solidFill>
                <a:latin typeface="arial" charset="0"/>
              </a:rPr>
              <a:t> </a:t>
            </a:r>
            <a:r>
              <a:rPr lang="en-US" sz="2400" dirty="0">
                <a:solidFill>
                  <a:srgbClr val="4D5156"/>
                </a:solidFill>
                <a:latin typeface="arial" charset="0"/>
              </a:rPr>
              <a:t>of a good or a commodity whose individual units are essentially i</a:t>
            </a:r>
            <a:r>
              <a:rPr lang="en-US" sz="2400" b="1" dirty="0">
                <a:solidFill>
                  <a:srgbClr val="4D5156"/>
                </a:solidFill>
                <a:latin typeface="arial" charset="0"/>
              </a:rPr>
              <a:t>nterchangeable</a:t>
            </a:r>
            <a:r>
              <a:rPr lang="en-US" sz="2400" dirty="0">
                <a:solidFill>
                  <a:srgbClr val="4D5156"/>
                </a:solidFill>
                <a:latin typeface="arial" charset="0"/>
              </a:rPr>
              <a:t> and each of whose parts is indistinguishable from another part.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878" y="143329"/>
            <a:ext cx="93599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58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122131"/>
            <a:ext cx="9520158" cy="1049235"/>
          </a:xfrm>
        </p:spPr>
        <p:txBody>
          <a:bodyPr/>
          <a:lstStyle/>
          <a:p>
            <a:r>
              <a:rPr lang="en-US" dirty="0" err="1"/>
              <a:t>Fungibility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364776"/>
            <a:ext cx="10175083" cy="4667534"/>
          </a:xfrm>
        </p:spPr>
        <p:txBody>
          <a:bodyPr>
            <a:normAutofit/>
          </a:bodyPr>
          <a:lstStyle/>
          <a:p>
            <a:pPr algn="just"/>
            <a:r>
              <a:rPr lang="en-US" b="1" dirty="0" err="1"/>
              <a:t>Fungibility</a:t>
            </a:r>
            <a:r>
              <a:rPr lang="en-US" dirty="0"/>
              <a:t> means that </a:t>
            </a:r>
            <a:r>
              <a:rPr lang="en-US" b="1" dirty="0"/>
              <a:t>different types of account within some aggregate variable, like consumption or wealth, are perfectly substitutable. </a:t>
            </a:r>
          </a:p>
          <a:p>
            <a:pPr algn="just"/>
            <a:r>
              <a:rPr lang="en-US" dirty="0"/>
              <a:t>In </a:t>
            </a:r>
            <a:r>
              <a:rPr lang="en-US" b="1" dirty="0"/>
              <a:t>consumption budgeting </a:t>
            </a:r>
            <a:r>
              <a:rPr lang="en-US" dirty="0"/>
              <a:t>some people may have </a:t>
            </a:r>
            <a:r>
              <a:rPr lang="en-US" b="1" dirty="0"/>
              <a:t>fixed budgets for particular categories of spending, while others may have more flexible budgets and categories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r>
              <a:rPr lang="en-US" dirty="0" smtClean="0"/>
              <a:t>More </a:t>
            </a:r>
            <a:r>
              <a:rPr lang="en-US" b="1" dirty="0"/>
              <a:t>flexibility</a:t>
            </a:r>
            <a:r>
              <a:rPr lang="en-US" dirty="0"/>
              <a:t> tends to </a:t>
            </a:r>
            <a:r>
              <a:rPr lang="en-US" b="1" dirty="0"/>
              <a:t>cause people to spend more than they would with less flexibility. </a:t>
            </a:r>
          </a:p>
          <a:p>
            <a:pPr algn="just"/>
            <a:r>
              <a:rPr lang="en-US" dirty="0"/>
              <a:t>People often </a:t>
            </a:r>
            <a:r>
              <a:rPr lang="en-US" b="1" dirty="0"/>
              <a:t>classify types of income on a serious–frivolous scal</a:t>
            </a:r>
            <a:r>
              <a:rPr lang="en-US" dirty="0"/>
              <a:t>e, and </a:t>
            </a:r>
            <a:r>
              <a:rPr lang="en-US" b="1" dirty="0"/>
              <a:t>match increases in income in one category with increases in spending in the same category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2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Wealth </a:t>
            </a:r>
            <a:r>
              <a:rPr lang="en-US" b="1" dirty="0"/>
              <a:t>budgeting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015732"/>
            <a:ext cx="9915776" cy="3757271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dirty="0" smtClean="0"/>
              <a:t>In </a:t>
            </a:r>
            <a:r>
              <a:rPr lang="en-US" sz="2400" b="1" dirty="0"/>
              <a:t>wealth budgeting</a:t>
            </a:r>
            <a:r>
              <a:rPr lang="en-US" sz="2400" dirty="0"/>
              <a:t>, the </a:t>
            </a:r>
            <a:r>
              <a:rPr lang="en-US" sz="2400" b="1" dirty="0"/>
              <a:t>standard model </a:t>
            </a:r>
            <a:r>
              <a:rPr lang="en-US" sz="2400" dirty="0"/>
              <a:t>assumes that people smooth consumption over their lifetimes, and treat different types of wealth as being fungible. </a:t>
            </a:r>
            <a:endParaRPr lang="en-US" sz="2400" dirty="0" smtClean="0"/>
          </a:p>
          <a:p>
            <a:pPr algn="just"/>
            <a:r>
              <a:rPr lang="en-US" sz="2400" b="1" dirty="0" smtClean="0"/>
              <a:t>Anomalies </a:t>
            </a:r>
            <a:r>
              <a:rPr lang="en-US" sz="2400" b="1" dirty="0"/>
              <a:t>relate </a:t>
            </a:r>
            <a:r>
              <a:rPr lang="en-US" sz="2400" dirty="0"/>
              <a:t>to the use of </a:t>
            </a:r>
            <a:r>
              <a:rPr lang="en-US" sz="2400" b="1" dirty="0"/>
              <a:t>credit cards</a:t>
            </a:r>
            <a:r>
              <a:rPr lang="en-US" sz="2400" dirty="0"/>
              <a:t>, </a:t>
            </a:r>
            <a:r>
              <a:rPr lang="en-US" sz="2400" b="1" dirty="0"/>
              <a:t>attitudes towards stock returns, segregation of asset types as investments, and the impact of social interactions. </a:t>
            </a:r>
          </a:p>
          <a:p>
            <a:pPr algn="just"/>
            <a:r>
              <a:rPr lang="en-US" sz="2400" dirty="0"/>
              <a:t>Like any accounting system, </a:t>
            </a:r>
            <a:r>
              <a:rPr lang="en-US" sz="2400" b="1" dirty="0"/>
              <a:t>mental accounting </a:t>
            </a:r>
            <a:r>
              <a:rPr lang="en-US" sz="2400" dirty="0"/>
              <a:t>requires making decisions regarding when to open and close accounts. </a:t>
            </a:r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76426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Mental Accounting and Decision Making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Typical </a:t>
            </a:r>
            <a:r>
              <a:rPr lang="en-US" dirty="0"/>
              <a:t>situations when such decisions have to be made are: </a:t>
            </a:r>
            <a:endParaRPr lang="en-US" dirty="0" smtClean="0"/>
          </a:p>
          <a:p>
            <a:pPr algn="just"/>
            <a:r>
              <a:rPr lang="en-US" dirty="0" smtClean="0"/>
              <a:t>buying </a:t>
            </a:r>
            <a:r>
              <a:rPr lang="en-US" dirty="0"/>
              <a:t>and selling stock; </a:t>
            </a:r>
            <a:endParaRPr lang="en-US" dirty="0" smtClean="0"/>
          </a:p>
          <a:p>
            <a:pPr algn="just"/>
            <a:r>
              <a:rPr lang="en-US" dirty="0" smtClean="0"/>
              <a:t>reporting </a:t>
            </a:r>
            <a:r>
              <a:rPr lang="en-US" dirty="0"/>
              <a:t>earnings; </a:t>
            </a:r>
            <a:endParaRPr lang="en-US" dirty="0" smtClean="0"/>
          </a:p>
          <a:p>
            <a:pPr algn="just"/>
            <a:r>
              <a:rPr lang="en-US" dirty="0" smtClean="0"/>
              <a:t>depreciating </a:t>
            </a:r>
            <a:r>
              <a:rPr lang="en-US" dirty="0"/>
              <a:t>sunk costs; and </a:t>
            </a:r>
            <a:endParaRPr lang="en-US" dirty="0" smtClean="0"/>
          </a:p>
          <a:p>
            <a:pPr algn="just"/>
            <a:r>
              <a:rPr lang="en-US" dirty="0" smtClean="0"/>
              <a:t>payment </a:t>
            </a:r>
            <a:r>
              <a:rPr lang="en-US" dirty="0"/>
              <a:t>decoupling.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543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b="1" dirty="0"/>
              <a:t>Payment decoupling </a:t>
            </a:r>
            <a:r>
              <a:rPr lang="en-US" dirty="0"/>
              <a:t>means that spending and consumption cannot be directly matched, even when they are simultaneous. The consequence is that we cannot easily allocate a consumption item to a particular cost. </a:t>
            </a:r>
          </a:p>
          <a:p>
            <a:pPr algn="just"/>
            <a:r>
              <a:rPr lang="en-US" dirty="0"/>
              <a:t>An example of payment decoupling is when people pay a flat rate for something, like internet use, which does not depend on the hours of use. People tend to like this option rather than ‘having the meter running’; this is known as ‘flat rate bias’.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6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267491"/>
            <a:ext cx="9520158" cy="1049235"/>
          </a:xfrm>
        </p:spPr>
        <p:txBody>
          <a:bodyPr/>
          <a:lstStyle/>
          <a:p>
            <a:r>
              <a:rPr lang="en-US" b="1" dirty="0" smtClean="0"/>
              <a:t>Budgeting and </a:t>
            </a:r>
            <a:r>
              <a:rPr lang="en-US" b="1" dirty="0" err="1"/>
              <a:t>Fungibility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451429"/>
            <a:ext cx="9960618" cy="4209141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err="1"/>
              <a:t>Fungibility</a:t>
            </a:r>
            <a:r>
              <a:rPr lang="en-US" sz="2400" b="1" dirty="0"/>
              <a:t> </a:t>
            </a:r>
            <a:r>
              <a:rPr lang="en-US" sz="2400" dirty="0"/>
              <a:t>- substitutability of different budget </a:t>
            </a:r>
            <a:r>
              <a:rPr lang="en-US" sz="2400" dirty="0" smtClean="0"/>
              <a:t>categories.</a:t>
            </a:r>
          </a:p>
          <a:p>
            <a:pPr algn="just"/>
            <a:r>
              <a:rPr lang="en-US" sz="2400" dirty="0" smtClean="0"/>
              <a:t> </a:t>
            </a:r>
            <a:r>
              <a:rPr lang="en-US" sz="2400" dirty="0"/>
              <a:t>Budgets completely fungible in standard model: </a:t>
            </a:r>
          </a:p>
          <a:p>
            <a:pPr algn="just"/>
            <a:r>
              <a:rPr lang="en-US" sz="2400" dirty="0">
                <a:latin typeface="Wingdings" charset="2"/>
              </a:rPr>
              <a:t> </a:t>
            </a:r>
            <a:r>
              <a:rPr lang="en-US" sz="2400" b="1" dirty="0"/>
              <a:t>Rationale of consumption budgeting </a:t>
            </a:r>
            <a:endParaRPr lang="en-US" sz="2400" dirty="0"/>
          </a:p>
          <a:p>
            <a:pPr algn="just"/>
            <a:r>
              <a:rPr lang="en-US" sz="2400" dirty="0"/>
              <a:t>Facilitate comparisons </a:t>
            </a:r>
          </a:p>
          <a:p>
            <a:pPr algn="just"/>
            <a:r>
              <a:rPr lang="en-US" sz="2400" dirty="0"/>
              <a:t>Self-control device </a:t>
            </a:r>
          </a:p>
          <a:p>
            <a:pPr algn="just"/>
            <a:r>
              <a:rPr lang="en-US" sz="2400" dirty="0"/>
              <a:t>buy if MU &gt; MC. </a:t>
            </a:r>
          </a:p>
          <a:p>
            <a:pPr algn="just"/>
            <a:r>
              <a:rPr lang="en-US" sz="2400" dirty="0"/>
              <a:t>Note: Gifts, denomination effect, malleability, effect of time </a:t>
            </a:r>
            <a:r>
              <a:rPr lang="en-US" sz="2400" dirty="0" smtClean="0"/>
              <a:t>frame 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6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325548"/>
            <a:ext cx="9520158" cy="1049235"/>
          </a:xfrm>
        </p:spPr>
        <p:txBody>
          <a:bodyPr/>
          <a:lstStyle/>
          <a:p>
            <a:r>
              <a:rPr lang="en-US" dirty="0" smtClean="0"/>
              <a:t>Mental Accounting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374783"/>
            <a:ext cx="10105761" cy="4387387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Mental accounting is </a:t>
            </a:r>
            <a:r>
              <a:rPr lang="en-US" sz="2400" b="1" dirty="0"/>
              <a:t>a concept in the field of behavioral economics</a:t>
            </a:r>
            <a:r>
              <a:rPr lang="en-US" sz="2400" dirty="0"/>
              <a:t>. </a:t>
            </a:r>
            <a:endParaRPr lang="en-US" sz="2400" dirty="0" smtClean="0"/>
          </a:p>
          <a:p>
            <a:pPr algn="just"/>
            <a:r>
              <a:rPr lang="en-US" sz="2400" dirty="0" smtClean="0"/>
              <a:t>Developed </a:t>
            </a:r>
            <a:r>
              <a:rPr lang="en-US" sz="2400" dirty="0"/>
              <a:t>by economist </a:t>
            </a:r>
            <a:r>
              <a:rPr lang="en-US" sz="2400" b="1" dirty="0"/>
              <a:t>Richard H. </a:t>
            </a:r>
            <a:r>
              <a:rPr lang="en-US" sz="2400" b="1" dirty="0" err="1"/>
              <a:t>Thaler</a:t>
            </a:r>
            <a:r>
              <a:rPr lang="en-US" sz="2400" dirty="0"/>
              <a:t>, it contends that individuals classify funds differently and therefore are prone to irrational decision-making in their spending and investment behavior</a:t>
            </a:r>
            <a:r>
              <a:rPr lang="en-US" sz="2400" dirty="0" smtClean="0"/>
              <a:t>.</a:t>
            </a:r>
          </a:p>
          <a:p>
            <a:pPr algn="just"/>
            <a:r>
              <a:rPr lang="en-US" sz="2400" b="1" dirty="0"/>
              <a:t>Mental accounting </a:t>
            </a:r>
            <a:r>
              <a:rPr lang="en-US" sz="2400" dirty="0"/>
              <a:t>is concerned with </a:t>
            </a:r>
            <a:r>
              <a:rPr lang="en-US" sz="2400" b="1" dirty="0"/>
              <a:t>how people perceive and evaluate situations when there are two or more possible financial outcomes, in particular with how people combine these outcomes. </a:t>
            </a:r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1687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449677"/>
            <a:ext cx="9520158" cy="1049235"/>
          </a:xfrm>
        </p:spPr>
        <p:txBody>
          <a:bodyPr/>
          <a:lstStyle/>
          <a:p>
            <a:r>
              <a:rPr lang="en-US" dirty="0"/>
              <a:t>Mental Accounting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624083"/>
            <a:ext cx="10202379" cy="4380931"/>
          </a:xfrm>
        </p:spPr>
        <p:txBody>
          <a:bodyPr>
            <a:normAutofit/>
          </a:bodyPr>
          <a:lstStyle/>
          <a:p>
            <a:pPr algn="just"/>
            <a:r>
              <a:rPr lang="en-US" sz="2200" dirty="0" smtClean="0"/>
              <a:t>For </a:t>
            </a:r>
            <a:r>
              <a:rPr lang="en-US" sz="2200" dirty="0"/>
              <a:t>example, </a:t>
            </a:r>
            <a:r>
              <a:rPr lang="en-US" sz="2200" b="1" dirty="0"/>
              <a:t>purchase decisions</a:t>
            </a:r>
            <a:r>
              <a:rPr lang="en-US" sz="2200" dirty="0"/>
              <a:t>, even for a single item, always involve both a co</a:t>
            </a:r>
            <a:r>
              <a:rPr lang="en-US" sz="2200" b="1" dirty="0"/>
              <a:t>st and a benefit. </a:t>
            </a:r>
            <a:r>
              <a:rPr lang="en-US" sz="2200" dirty="0"/>
              <a:t>Such decisions become more complex when there are </a:t>
            </a:r>
            <a:r>
              <a:rPr lang="en-US" sz="2200" b="1" dirty="0"/>
              <a:t>special offers like discounts, prize draws or two-for-one offers</a:t>
            </a:r>
            <a:r>
              <a:rPr lang="en-US" sz="2200" b="1" dirty="0" smtClean="0"/>
              <a:t>.</a:t>
            </a:r>
          </a:p>
          <a:p>
            <a:pPr algn="just"/>
            <a:r>
              <a:rPr lang="en-US" sz="2200" dirty="0" smtClean="0"/>
              <a:t> </a:t>
            </a:r>
            <a:r>
              <a:rPr lang="en-US" sz="2200" b="1" dirty="0"/>
              <a:t>Multiple purchases, </a:t>
            </a:r>
            <a:r>
              <a:rPr lang="en-US" sz="2200" dirty="0"/>
              <a:t>when the </a:t>
            </a:r>
            <a:r>
              <a:rPr lang="en-US" sz="2200" b="1" dirty="0"/>
              <a:t>items are complementary</a:t>
            </a:r>
            <a:r>
              <a:rPr lang="en-US" sz="2200" dirty="0"/>
              <a:t>, like buying a holiday with airfare, hotel, car rental, meals and so on, are also more complex. </a:t>
            </a:r>
            <a:endParaRPr lang="en-US" sz="2200" dirty="0" smtClean="0"/>
          </a:p>
          <a:p>
            <a:pPr algn="just"/>
            <a:r>
              <a:rPr lang="en-US" sz="2200" b="1" dirty="0" smtClean="0"/>
              <a:t>Sequential </a:t>
            </a:r>
            <a:r>
              <a:rPr lang="en-US" sz="2200" b="1" dirty="0"/>
              <a:t>outcomes </a:t>
            </a:r>
            <a:r>
              <a:rPr lang="en-US" sz="2200" dirty="0"/>
              <a:t>also need to be evaluated. For example, do people prefer to win </a:t>
            </a:r>
            <a:r>
              <a:rPr lang="en-US" sz="2200" b="1" dirty="0"/>
              <a:t>two separate lotteries paying $50 and $25 respectively</a:t>
            </a:r>
            <a:r>
              <a:rPr lang="en-US" sz="2200" dirty="0"/>
              <a:t>, or a single lottery paying $75? </a:t>
            </a:r>
            <a:r>
              <a:rPr lang="en-US" sz="2200" b="1" dirty="0" smtClean="0"/>
              <a:t>Expected Utility Theory (EUT), </a:t>
            </a:r>
            <a:r>
              <a:rPr lang="en-US" sz="2200" dirty="0"/>
              <a:t>based on the invariance principle, </a:t>
            </a:r>
            <a:r>
              <a:rPr lang="en-US" sz="2200" b="1" dirty="0"/>
              <a:t>would indicate that people would be indifferent between the two outcomes.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42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120832"/>
            <a:ext cx="9520158" cy="1049235"/>
          </a:xfrm>
        </p:spPr>
        <p:txBody>
          <a:bodyPr/>
          <a:lstStyle/>
          <a:p>
            <a:r>
              <a:rPr lang="en-US"/>
              <a:t>Mental Accounting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7481" y="1170067"/>
            <a:ext cx="10607776" cy="4867877"/>
          </a:xfrm>
        </p:spPr>
        <p:txBody>
          <a:bodyPr>
            <a:noAutofit/>
          </a:bodyPr>
          <a:lstStyle/>
          <a:p>
            <a:pPr algn="just"/>
            <a:r>
              <a:rPr lang="en-US" dirty="0"/>
              <a:t>However, </a:t>
            </a:r>
            <a:r>
              <a:rPr lang="en-US" b="1" dirty="0" err="1"/>
              <a:t>Thaler</a:t>
            </a:r>
            <a:r>
              <a:rPr lang="en-US" b="1" dirty="0"/>
              <a:t> found that in a survey 64% of subjects </a:t>
            </a:r>
            <a:r>
              <a:rPr lang="en-US" dirty="0"/>
              <a:t>predicted that the </a:t>
            </a:r>
            <a:r>
              <a:rPr lang="en-US" b="1" dirty="0"/>
              <a:t>two-time winner would be happier. </a:t>
            </a:r>
          </a:p>
          <a:p>
            <a:pPr algn="just"/>
            <a:r>
              <a:rPr lang="en-US" b="1" dirty="0" smtClean="0"/>
              <a:t>Prospect Theory </a:t>
            </a:r>
            <a:r>
              <a:rPr lang="en-US" dirty="0"/>
              <a:t>contains some important implications as far as this process of evaluating joint outcomes is concerned. </a:t>
            </a:r>
            <a:r>
              <a:rPr lang="en-US" b="1" dirty="0" err="1"/>
              <a:t>Thaler</a:t>
            </a:r>
            <a:r>
              <a:rPr lang="en-US" b="1" dirty="0"/>
              <a:t> summarized </a:t>
            </a:r>
            <a:r>
              <a:rPr lang="en-US" dirty="0"/>
              <a:t>these in his 1985 paper: </a:t>
            </a:r>
          </a:p>
          <a:p>
            <a:pPr algn="just"/>
            <a:r>
              <a:rPr lang="en-US" b="1" dirty="0"/>
              <a:t>1  Segregate gains </a:t>
            </a:r>
            <a:r>
              <a:rPr lang="en-US" dirty="0"/>
              <a:t>(because the </a:t>
            </a:r>
            <a:r>
              <a:rPr lang="en-US" b="1" dirty="0"/>
              <a:t>gain function is concave due to diminishing marginal sensitivity). </a:t>
            </a:r>
          </a:p>
          <a:p>
            <a:pPr algn="just"/>
            <a:r>
              <a:rPr lang="en-US" b="1" dirty="0"/>
              <a:t>2  Integrate losses </a:t>
            </a:r>
            <a:r>
              <a:rPr lang="en-US" dirty="0"/>
              <a:t>(because </a:t>
            </a:r>
            <a:r>
              <a:rPr lang="en-US" b="1" dirty="0"/>
              <a:t>the loss function is convex</a:t>
            </a:r>
            <a:r>
              <a:rPr lang="en-US" dirty="0"/>
              <a:t>, again </a:t>
            </a:r>
            <a:r>
              <a:rPr lang="en-US" b="1" dirty="0"/>
              <a:t>due to diminishing marginal sensitivity). </a:t>
            </a:r>
          </a:p>
          <a:p>
            <a:pPr algn="just"/>
            <a:r>
              <a:rPr lang="en-US" b="1" dirty="0"/>
              <a:t>3  Integrate smaller losses </a:t>
            </a:r>
            <a:r>
              <a:rPr lang="en-US" dirty="0"/>
              <a:t>with </a:t>
            </a:r>
            <a:r>
              <a:rPr lang="en-US" b="1" dirty="0"/>
              <a:t>larger gains </a:t>
            </a:r>
            <a:r>
              <a:rPr lang="en-US" dirty="0"/>
              <a:t>(to offset loss-aversion). </a:t>
            </a:r>
          </a:p>
          <a:p>
            <a:pPr algn="just"/>
            <a:r>
              <a:rPr lang="en-US" b="1" dirty="0"/>
              <a:t>4  Segregate small gains </a:t>
            </a:r>
            <a:r>
              <a:rPr lang="en-US" dirty="0"/>
              <a:t>from </a:t>
            </a:r>
            <a:r>
              <a:rPr lang="en-US" b="1" dirty="0"/>
              <a:t>larger losses </a:t>
            </a:r>
            <a:r>
              <a:rPr lang="en-US" dirty="0"/>
              <a:t>(</a:t>
            </a:r>
            <a:r>
              <a:rPr lang="en-US" b="1" dirty="0"/>
              <a:t>the utility of a small gain can exceed the utility of slightly reducing a large loss,</a:t>
            </a:r>
            <a:r>
              <a:rPr lang="en-US" dirty="0"/>
              <a:t> again due to diminishing marginal </a:t>
            </a:r>
            <a:r>
              <a:rPr lang="en-US" dirty="0" smtClean="0"/>
              <a:t>sensitivity</a:t>
            </a:r>
            <a:r>
              <a:rPr lang="en-US" dirty="0"/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760450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362857"/>
            <a:ext cx="9520158" cy="1049235"/>
          </a:xfrm>
        </p:spPr>
        <p:txBody>
          <a:bodyPr/>
          <a:lstStyle/>
          <a:p>
            <a:r>
              <a:rPr lang="en-US" smtClean="0"/>
              <a:t>Mental </a:t>
            </a:r>
            <a:r>
              <a:rPr lang="en-US" dirty="0" smtClean="0"/>
              <a:t>A</a:t>
            </a:r>
            <a:r>
              <a:rPr lang="en-US" smtClean="0"/>
              <a:t>ccounting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654630"/>
            <a:ext cx="10488982" cy="3811716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Mental accounting attempts to </a:t>
            </a:r>
            <a:r>
              <a:rPr lang="en-US" sz="2400" b="1" dirty="0"/>
              <a:t>describe the process whereby people code, categorize and evaluate economic outcomes. </a:t>
            </a:r>
            <a:endParaRPr lang="en-US" sz="2400" b="1" dirty="0" smtClean="0"/>
          </a:p>
          <a:p>
            <a:pPr algn="just"/>
            <a:r>
              <a:rPr lang="en-US" sz="2400" dirty="0" smtClean="0"/>
              <a:t>Mental </a:t>
            </a:r>
            <a:r>
              <a:rPr lang="en-US" sz="2400" dirty="0"/>
              <a:t>accounting deals with the budgeting and categorization of expenditures. </a:t>
            </a:r>
            <a:endParaRPr lang="en-US" sz="2400" dirty="0" smtClean="0"/>
          </a:p>
          <a:p>
            <a:pPr algn="just"/>
            <a:r>
              <a:rPr lang="en-US" sz="2400" dirty="0" smtClean="0"/>
              <a:t>People </a:t>
            </a:r>
            <a:r>
              <a:rPr lang="en-US" sz="2400" b="1" dirty="0"/>
              <a:t>budget money into mental accounts </a:t>
            </a:r>
            <a:r>
              <a:rPr lang="en-US" sz="2400" dirty="0"/>
              <a:t>for expenses or expense categories.</a:t>
            </a:r>
          </a:p>
        </p:txBody>
      </p:sp>
    </p:spTree>
    <p:extLst>
      <p:ext uri="{BB962C8B-B14F-4D97-AF65-F5344CB8AC3E}">
        <p14:creationId xmlns:p14="http://schemas.microsoft.com/office/powerpoint/2010/main" val="180393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71" y="0"/>
            <a:ext cx="8095503" cy="617582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403771" y="456424"/>
            <a:ext cx="354148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202124"/>
                </a:solidFill>
                <a:latin typeface="arial" charset="0"/>
              </a:rPr>
              <a:t>Mental accounting refers to </a:t>
            </a:r>
            <a:r>
              <a:rPr lang="en-US" sz="2400" b="1" dirty="0">
                <a:solidFill>
                  <a:srgbClr val="202124"/>
                </a:solidFill>
                <a:latin typeface="arial" charset="0"/>
              </a:rPr>
              <a:t>the tendency for people to separate their money into different accounts based on a variety of subjective criteria</a:t>
            </a:r>
            <a:r>
              <a:rPr lang="en-US" sz="2400" dirty="0">
                <a:solidFill>
                  <a:srgbClr val="202124"/>
                </a:solidFill>
                <a:latin typeface="arial" charset="0"/>
              </a:rPr>
              <a:t>, like the source of the money and intent for each account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5234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0"/>
            <a:ext cx="9520158" cy="1049235"/>
          </a:xfrm>
        </p:spPr>
        <p:txBody>
          <a:bodyPr/>
          <a:lstStyle/>
          <a:p>
            <a:r>
              <a:rPr lang="en-US" dirty="0" smtClean="0"/>
              <a:t>Why is mental Accounting bad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5" y="1509486"/>
            <a:ext cx="10207361" cy="3956859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Mental accounting is </a:t>
            </a:r>
            <a:r>
              <a:rPr lang="en-US" sz="2400" b="1" dirty="0"/>
              <a:t>our tendency to mentally sort our funds into separate “accounts</a:t>
            </a:r>
            <a:r>
              <a:rPr lang="en-US" sz="2400" dirty="0"/>
              <a:t>,” which </a:t>
            </a:r>
            <a:r>
              <a:rPr lang="en-US" sz="2400" b="1" dirty="0"/>
              <a:t>affects</a:t>
            </a:r>
            <a:r>
              <a:rPr lang="en-US" sz="2400" dirty="0"/>
              <a:t> the way we think about our spending. </a:t>
            </a:r>
            <a:endParaRPr lang="en-US" sz="2400" dirty="0" smtClean="0"/>
          </a:p>
          <a:p>
            <a:pPr algn="just"/>
            <a:r>
              <a:rPr lang="en-US" sz="2400" b="1" dirty="0" smtClean="0"/>
              <a:t>Mental </a:t>
            </a:r>
            <a:r>
              <a:rPr lang="en-US" sz="2400" b="1" dirty="0"/>
              <a:t>accounting </a:t>
            </a:r>
            <a:r>
              <a:rPr lang="en-US" sz="2400" dirty="0"/>
              <a:t>leads us to see </a:t>
            </a:r>
            <a:r>
              <a:rPr lang="en-US" sz="2400" b="1" dirty="0"/>
              <a:t>money as less fungible </a:t>
            </a:r>
            <a:r>
              <a:rPr lang="en-US" sz="2400" dirty="0"/>
              <a:t>than it is, and makes us </a:t>
            </a:r>
            <a:r>
              <a:rPr lang="en-US" sz="2400" b="1" dirty="0"/>
              <a:t>susceptible to biases such as the sunk cost fallacy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1173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1173" y="0"/>
            <a:ext cx="9520158" cy="1049235"/>
          </a:xfrm>
        </p:spPr>
        <p:txBody>
          <a:bodyPr/>
          <a:lstStyle/>
          <a:p>
            <a:r>
              <a:rPr lang="en-US" b="1" dirty="0" smtClean="0"/>
              <a:t>Mental Accounting Theory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1173" y="1228299"/>
            <a:ext cx="10085397" cy="4238047"/>
          </a:xfrm>
        </p:spPr>
        <p:txBody>
          <a:bodyPr/>
          <a:lstStyle/>
          <a:p>
            <a:pPr algn="just"/>
            <a:r>
              <a:rPr lang="en-US" sz="2400" dirty="0"/>
              <a:t>The importance of this theory is illustrated in its application towards the </a:t>
            </a:r>
            <a:r>
              <a:rPr lang="en-US" sz="2400" b="1" dirty="0"/>
              <a:t>economic behavior of individuals, and thus entire populations and markets. </a:t>
            </a:r>
            <a:endParaRPr lang="en-US" sz="2400" b="1" dirty="0" smtClean="0"/>
          </a:p>
          <a:p>
            <a:pPr algn="just"/>
            <a:r>
              <a:rPr lang="en-US" sz="2400" dirty="0" smtClean="0"/>
              <a:t>Rather </a:t>
            </a:r>
            <a:r>
              <a:rPr lang="en-US" sz="2400" dirty="0"/>
              <a:t>than </a:t>
            </a:r>
            <a:r>
              <a:rPr lang="en-US" sz="2400" b="1" dirty="0"/>
              <a:t>rationally viewing every dollar as identical</a:t>
            </a:r>
            <a:r>
              <a:rPr lang="en-US" sz="2400" dirty="0"/>
              <a:t>, </a:t>
            </a:r>
            <a:r>
              <a:rPr lang="en-US" sz="2400" b="1" dirty="0"/>
              <a:t>mental accounting</a:t>
            </a:r>
            <a:r>
              <a:rPr lang="en-US" sz="2400" dirty="0"/>
              <a:t> helps </a:t>
            </a:r>
            <a:r>
              <a:rPr lang="en-US" sz="2400" b="1" dirty="0"/>
              <a:t>explain why many investors designate </a:t>
            </a:r>
            <a:r>
              <a:rPr lang="en-US" sz="2400" dirty="0"/>
              <a:t>some of their dollars as </a:t>
            </a:r>
            <a:r>
              <a:rPr lang="en-US" sz="2400" b="1" dirty="0"/>
              <a:t>"safety" </a:t>
            </a:r>
            <a:r>
              <a:rPr lang="en-US" sz="2400" dirty="0"/>
              <a:t>capital which they invest in </a:t>
            </a:r>
            <a:r>
              <a:rPr lang="en-US" sz="2400" b="1" dirty="0"/>
              <a:t>low-risk investments</a:t>
            </a:r>
            <a:r>
              <a:rPr lang="en-US" sz="2400" dirty="0"/>
              <a:t>, while at the same time treating their </a:t>
            </a:r>
            <a:r>
              <a:rPr lang="en-US" sz="2400" b="1" dirty="0"/>
              <a:t>"risk capital" quite differently</a:t>
            </a:r>
            <a:r>
              <a:rPr lang="en-US" sz="2400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258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258608"/>
            <a:ext cx="9520158" cy="1049235"/>
          </a:xfrm>
        </p:spPr>
        <p:txBody>
          <a:bodyPr/>
          <a:lstStyle/>
          <a:p>
            <a:r>
              <a:rPr lang="en-US" dirty="0" smtClean="0"/>
              <a:t>Nature and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3015" y="1487606"/>
            <a:ext cx="10140286" cy="397873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400" b="1" dirty="0"/>
              <a:t>Mental accounting: set of cognitive operations used to </a:t>
            </a:r>
            <a:r>
              <a:rPr lang="en-US" sz="2400" b="1" dirty="0" smtClean="0"/>
              <a:t>code</a:t>
            </a:r>
            <a:r>
              <a:rPr lang="en-US" sz="2400" b="1" dirty="0"/>
              <a:t>, categorize and evaluate financial activities. </a:t>
            </a:r>
          </a:p>
          <a:p>
            <a:pPr marL="0" indent="0" algn="just">
              <a:buNone/>
            </a:pPr>
            <a:r>
              <a:rPr lang="en-US" sz="2400" dirty="0">
                <a:latin typeface="Wingdings" charset="2"/>
              </a:rPr>
              <a:t></a:t>
            </a:r>
            <a:r>
              <a:rPr lang="en-US" sz="2400" b="1" dirty="0"/>
              <a:t>Framing and editing </a:t>
            </a:r>
            <a:r>
              <a:rPr lang="en-US" sz="2400" dirty="0"/>
              <a:t>- perception of outcomes, decision making, evaluation of decisions </a:t>
            </a:r>
          </a:p>
          <a:p>
            <a:pPr marL="0" indent="0" algn="just">
              <a:buNone/>
            </a:pPr>
            <a:r>
              <a:rPr lang="en-US" sz="2400" dirty="0">
                <a:latin typeface="Wingdings" charset="2"/>
              </a:rPr>
              <a:t> </a:t>
            </a:r>
            <a:r>
              <a:rPr lang="en-US" sz="2400" b="1" dirty="0"/>
              <a:t>Budgeting and </a:t>
            </a:r>
            <a:r>
              <a:rPr lang="en-US" sz="2400" b="1" dirty="0" err="1"/>
              <a:t>fungibility</a:t>
            </a:r>
            <a:r>
              <a:rPr lang="en-US" sz="2400" b="1" dirty="0"/>
              <a:t> </a:t>
            </a:r>
            <a:r>
              <a:rPr lang="en-US" sz="2400" dirty="0"/>
              <a:t>- assignment of activities to specific accounts </a:t>
            </a:r>
          </a:p>
          <a:p>
            <a:pPr marL="0" indent="0" algn="just">
              <a:buNone/>
            </a:pPr>
            <a:r>
              <a:rPr lang="en-US" sz="2400" dirty="0">
                <a:latin typeface="Wingdings" charset="2"/>
              </a:rPr>
              <a:t> </a:t>
            </a:r>
            <a:r>
              <a:rPr lang="en-US" sz="2400" b="1" dirty="0"/>
              <a:t>Choice bracketing and dynamics </a:t>
            </a:r>
            <a:r>
              <a:rPr lang="en-US" sz="2400" dirty="0"/>
              <a:t>- determination of the time periods to which different mental accounts relate </a:t>
            </a:r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523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98</TotalTime>
  <Words>745</Words>
  <Application>Microsoft Macintosh PowerPoint</Application>
  <PresentationFormat>Widescreen</PresentationFormat>
  <Paragraphs>59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Palatino Linotype</vt:lpstr>
      <vt:lpstr>Wingdings</vt:lpstr>
      <vt:lpstr>Arial</vt:lpstr>
      <vt:lpstr>Arial</vt:lpstr>
      <vt:lpstr>Gallery</vt:lpstr>
      <vt:lpstr>Mental Accounting </vt:lpstr>
      <vt:lpstr>Mental Accounting</vt:lpstr>
      <vt:lpstr>Mental Accounting</vt:lpstr>
      <vt:lpstr>Mental Accounting</vt:lpstr>
      <vt:lpstr>Mental Accounting </vt:lpstr>
      <vt:lpstr>PowerPoint Presentation</vt:lpstr>
      <vt:lpstr>Why is mental Accounting bad ?</vt:lpstr>
      <vt:lpstr>Mental Accounting Theory</vt:lpstr>
      <vt:lpstr>Nature and Components</vt:lpstr>
      <vt:lpstr>PowerPoint Presentation</vt:lpstr>
      <vt:lpstr>PowerPoint Presentation</vt:lpstr>
      <vt:lpstr>PowerPoint Presentation</vt:lpstr>
      <vt:lpstr>Fungibility</vt:lpstr>
      <vt:lpstr>Wealth budgeting</vt:lpstr>
      <vt:lpstr>Mental Accounting and Decision Making</vt:lpstr>
      <vt:lpstr>PowerPoint Presentation</vt:lpstr>
      <vt:lpstr>Budgeting and Fungibility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Mental Accounting </dc:title>
  <dc:creator>rkiran</dc:creator>
  <cp:lastModifiedBy>rkiran</cp:lastModifiedBy>
  <cp:revision>16</cp:revision>
  <dcterms:created xsi:type="dcterms:W3CDTF">2021-10-03T16:21:04Z</dcterms:created>
  <dcterms:modified xsi:type="dcterms:W3CDTF">2021-10-06T13:48:31Z</dcterms:modified>
</cp:coreProperties>
</file>

<file path=docProps/thumbnail.jpeg>
</file>